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257" r:id="rId5"/>
    <p:sldId id="277" r:id="rId6"/>
    <p:sldId id="258" r:id="rId7"/>
    <p:sldId id="267" r:id="rId8"/>
    <p:sldId id="261" r:id="rId9"/>
    <p:sldId id="270" r:id="rId10"/>
    <p:sldId id="273" r:id="rId11"/>
    <p:sldId id="263" r:id="rId12"/>
    <p:sldId id="274" r:id="rId13"/>
    <p:sldId id="275" r:id="rId14"/>
    <p:sldId id="276"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ABA"/>
    <a:srgbClr val="30353F"/>
    <a:srgbClr val="43CDD9"/>
    <a:srgbClr val="667181"/>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p:scale>
          <a:sx n="100" d="100"/>
          <a:sy n="100" d="100"/>
        </p:scale>
        <p:origin x="216" y="384"/>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Sheet1!$B$1</c:f>
              <c:strCache>
                <c:ptCount val="1"/>
                <c:pt idx="0">
                  <c:v>b</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c:v>
                </c:pt>
                <c:pt idx="1">
                  <c:v>1.8</c:v>
                </c:pt>
                <c:pt idx="2">
                  <c:v>2.6</c:v>
                </c:pt>
              </c:numCache>
            </c:numRef>
          </c:xVal>
          <c:yVal>
            <c:numRef>
              <c:f>Sheet1!$B$2:$B$4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0-73C3-4E4A-86BE-94B53C7076D4}"/>
            </c:ext>
          </c:extLst>
        </c:ser>
        <c:ser>
          <c:idx val="1"/>
          <c:order val="1"/>
          <c:tx>
            <c:strRef>
              <c:f>Sheet1!$C$1</c:f>
              <c:strCache>
                <c:ptCount val="1"/>
                <c:pt idx="0">
                  <c:v>c</c:v>
                </c:pt>
              </c:strCache>
            </c:strRef>
          </c:tx>
          <c:spPr>
            <a:ln w="19050" cap="rnd">
              <a:solidFill>
                <a:srgbClr val="64777B"/>
              </a:solidFill>
              <a:round/>
            </a:ln>
            <a:effectLst/>
          </c:spPr>
          <c:marker>
            <c:symbol val="circle"/>
            <c:size val="5"/>
            <c:spPr>
              <a:solidFill>
                <a:srgbClr val="64777B"/>
              </a:solidFill>
              <a:ln w="9525">
                <a:noFill/>
              </a:ln>
              <a:effectLst/>
            </c:spPr>
          </c:marker>
          <c:xVal>
            <c:numRef>
              <c:f>Sheet1!$A$2:$A$4</c:f>
              <c:numCache>
                <c:formatCode>General</c:formatCode>
                <c:ptCount val="3"/>
                <c:pt idx="0">
                  <c:v>0</c:v>
                </c:pt>
                <c:pt idx="1">
                  <c:v>1.8</c:v>
                </c:pt>
                <c:pt idx="2">
                  <c:v>2.6</c:v>
                </c:pt>
              </c:numCache>
            </c:numRef>
          </c:xVal>
          <c:yVal>
            <c:numRef>
              <c:f>Sheet1!$C$2:$C$4</c:f>
              <c:numCache>
                <c:formatCode>General</c:formatCode>
                <c:ptCount val="3"/>
                <c:pt idx="0">
                  <c:v>2</c:v>
                </c:pt>
                <c:pt idx="1">
                  <c:v>1</c:v>
                </c:pt>
                <c:pt idx="2">
                  <c:v>3</c:v>
                </c:pt>
              </c:numCache>
            </c:numRef>
          </c:yVal>
          <c:smooth val="1"/>
          <c:extLst>
            <c:ext xmlns:c16="http://schemas.microsoft.com/office/drawing/2014/chart" uri="{C3380CC4-5D6E-409C-BE32-E72D297353CC}">
              <c16:uniqueId val="{00000001-73C3-4E4A-86BE-94B53C7076D4}"/>
            </c:ext>
          </c:extLst>
        </c:ser>
        <c:ser>
          <c:idx val="2"/>
          <c:order val="2"/>
          <c:tx>
            <c:strRef>
              <c:f>Sheet1!$D$1</c:f>
              <c:strCache>
                <c:ptCount val="1"/>
                <c:pt idx="0">
                  <c:v>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Sheet1!$A$2:$A$4</c:f>
              <c:numCache>
                <c:formatCode>General</c:formatCode>
                <c:ptCount val="3"/>
                <c:pt idx="0">
                  <c:v>0</c:v>
                </c:pt>
                <c:pt idx="1">
                  <c:v>1.8</c:v>
                </c:pt>
                <c:pt idx="2">
                  <c:v>2.6</c:v>
                </c:pt>
              </c:numCache>
            </c:numRef>
          </c:xVal>
          <c:yVal>
            <c:numRef>
              <c:f>Sheet1!$D$2:$D$4</c:f>
              <c:numCache>
                <c:formatCode>General</c:formatCode>
                <c:ptCount val="3"/>
                <c:pt idx="0">
                  <c:v>3</c:v>
                </c:pt>
                <c:pt idx="1">
                  <c:v>4</c:v>
                </c:pt>
                <c:pt idx="2">
                  <c:v>1</c:v>
                </c:pt>
              </c:numCache>
            </c:numRef>
          </c:yVal>
          <c:smooth val="1"/>
          <c:extLst>
            <c:ext xmlns:c16="http://schemas.microsoft.com/office/drawing/2014/chart" uri="{C3380CC4-5D6E-409C-BE32-E72D297353CC}">
              <c16:uniqueId val="{00000002-73C3-4E4A-86BE-94B53C7076D4}"/>
            </c:ext>
          </c:extLst>
        </c:ser>
        <c:ser>
          <c:idx val="4"/>
          <c:order val="3"/>
          <c:tx>
            <c:strRef>
              <c:f>Sheet1!$F$1</c:f>
              <c:strCache>
                <c:ptCount val="1"/>
                <c:pt idx="0">
                  <c:v>f</c:v>
                </c:pt>
              </c:strCache>
            </c:strRef>
          </c:tx>
          <c:spPr>
            <a:ln w="19050" cap="rnd">
              <a:solidFill>
                <a:srgbClr val="43CDD9"/>
              </a:solidFill>
              <a:round/>
            </a:ln>
            <a:effectLst/>
          </c:spPr>
          <c:marker>
            <c:symbol val="circle"/>
            <c:size val="5"/>
            <c:spPr>
              <a:solidFill>
                <a:srgbClr val="43CDD9"/>
              </a:solidFill>
              <a:ln w="9525">
                <a:noFill/>
              </a:ln>
              <a:effectLst/>
            </c:spPr>
          </c:marker>
          <c:xVal>
            <c:numRef>
              <c:f>Sheet1!$A$2:$A$4</c:f>
              <c:numCache>
                <c:formatCode>General</c:formatCode>
                <c:ptCount val="3"/>
                <c:pt idx="0">
                  <c:v>0</c:v>
                </c:pt>
                <c:pt idx="1">
                  <c:v>1.8</c:v>
                </c:pt>
                <c:pt idx="2">
                  <c:v>2.6</c:v>
                </c:pt>
              </c:numCache>
            </c:numRef>
          </c:xVal>
          <c:yVal>
            <c:numRef>
              <c:f>Sheet1!$F$2:$F$4</c:f>
              <c:numCache>
                <c:formatCode>General</c:formatCode>
                <c:ptCount val="3"/>
                <c:pt idx="0">
                  <c:v>2.7</c:v>
                </c:pt>
                <c:pt idx="1">
                  <c:v>3.2</c:v>
                </c:pt>
                <c:pt idx="2">
                  <c:v>0.8</c:v>
                </c:pt>
              </c:numCache>
            </c:numRef>
          </c:yVal>
          <c:smooth val="1"/>
          <c:extLst>
            <c:ext xmlns:c16="http://schemas.microsoft.com/office/drawing/2014/chart" uri="{C3380CC4-5D6E-409C-BE32-E72D297353CC}">
              <c16:uniqueId val="{00000003-73C3-4E4A-86BE-94B53C7076D4}"/>
            </c:ext>
          </c:extLst>
        </c:ser>
        <c:ser>
          <c:idx val="5"/>
          <c:order val="4"/>
          <c:tx>
            <c:strRef>
              <c:f>Sheet1!$G$1</c:f>
              <c:strCache>
                <c:ptCount val="1"/>
                <c:pt idx="0">
                  <c:v>g</c:v>
                </c:pt>
              </c:strCache>
            </c:strRef>
          </c:tx>
          <c:spPr>
            <a:ln w="19050" cap="rnd">
              <a:solidFill>
                <a:srgbClr val="344357"/>
              </a:solidFill>
              <a:round/>
            </a:ln>
            <a:effectLst/>
          </c:spPr>
          <c:marker>
            <c:symbol val="circle"/>
            <c:size val="5"/>
            <c:spPr>
              <a:solidFill>
                <a:srgbClr val="344357"/>
              </a:solidFill>
              <a:ln w="9525">
                <a:noFill/>
              </a:ln>
              <a:effectLst/>
            </c:spPr>
          </c:marker>
          <c:xVal>
            <c:numRef>
              <c:f>Sheet1!$A$2:$A$4</c:f>
              <c:numCache>
                <c:formatCode>General</c:formatCode>
                <c:ptCount val="3"/>
                <c:pt idx="0">
                  <c:v>0</c:v>
                </c:pt>
                <c:pt idx="1">
                  <c:v>1.8</c:v>
                </c:pt>
                <c:pt idx="2">
                  <c:v>2.6</c:v>
                </c:pt>
              </c:numCache>
            </c:numRef>
          </c:xVal>
          <c:yVal>
            <c:numRef>
              <c:f>Sheet1!$G$2:$G$4</c:f>
              <c:numCache>
                <c:formatCode>General</c:formatCode>
                <c:ptCount val="3"/>
                <c:pt idx="0">
                  <c:v>3</c:v>
                </c:pt>
                <c:pt idx="1">
                  <c:v>4</c:v>
                </c:pt>
                <c:pt idx="2">
                  <c:v>1</c:v>
                </c:pt>
              </c:numCache>
            </c:numRef>
          </c:yVal>
          <c:smooth val="1"/>
          <c:extLst>
            <c:ext xmlns:c16="http://schemas.microsoft.com/office/drawing/2014/chart" uri="{C3380CC4-5D6E-409C-BE32-E72D297353CC}">
              <c16:uniqueId val="{00000004-73C3-4E4A-86BE-94B53C7076D4}"/>
            </c:ext>
          </c:extLst>
        </c:ser>
        <c:dLbls>
          <c:showLegendKey val="0"/>
          <c:showVal val="0"/>
          <c:showCatName val="0"/>
          <c:showSerName val="0"/>
          <c:showPercent val="0"/>
          <c:showBubbleSize val="0"/>
        </c:dLbls>
        <c:axId val="-1735757680"/>
        <c:axId val="-1735755504"/>
      </c:scatterChart>
      <c:valAx>
        <c:axId val="-173575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5504"/>
        <c:crosses val="autoZero"/>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dLbls>
          <c:showLegendKey val="0"/>
          <c:showVal val="0"/>
          <c:showCatName val="0"/>
          <c:showSerName val="0"/>
          <c:showPercent val="0"/>
          <c:showBubbleSize val="0"/>
        </c:dLbls>
        <c:axId val="-1735757680"/>
        <c:axId val="-1735755504"/>
      </c:scatterChart>
      <c:valAx>
        <c:axId val="-173575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5504"/>
        <c:crosses val="autoZero"/>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dLbls>
          <c:showLegendKey val="0"/>
          <c:showVal val="0"/>
          <c:showCatName val="0"/>
          <c:showSerName val="0"/>
          <c:showPercent val="0"/>
          <c:showBubbleSize val="0"/>
        </c:dLbls>
        <c:axId val="-1735757680"/>
        <c:axId val="-1735755504"/>
      </c:scatterChart>
      <c:valAx>
        <c:axId val="-173575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5504"/>
        <c:crosses val="autoZero"/>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3.xml.rels><?xml version="1.0" encoding="UTF-8" standalone="yes"?>
<Relationships xmlns="http://schemas.openxmlformats.org/package/2006/relationships"><Relationship Id="rId1" Type="http://schemas.openxmlformats.org/officeDocument/2006/relationships/image" Target="../media/image14.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a:extLst xmlns:a="http://schemas.openxmlformats.org/drawingml/2006/main">
            <a:ext uri="{FF2B5EF4-FFF2-40B4-BE49-F238E27FC236}">
              <a16:creationId xmlns:a16="http://schemas.microsoft.com/office/drawing/2014/main" id="{3D97EAED-A426-5AC6-5295-23A33DF8863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156607" y="-1001198"/>
          <a:ext cx="10087448" cy="4083986"/>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a:extLst xmlns:a="http://schemas.openxmlformats.org/drawingml/2006/main">
            <a:ext uri="{FF2B5EF4-FFF2-40B4-BE49-F238E27FC236}">
              <a16:creationId xmlns:a16="http://schemas.microsoft.com/office/drawing/2014/main" id="{2AD8F5F7-0278-6BDA-C135-1126B14D14B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10039737" cy="3685592"/>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a:extLst xmlns:a="http://schemas.openxmlformats.org/drawingml/2006/main">
            <a:ext uri="{FF2B5EF4-FFF2-40B4-BE49-F238E27FC236}">
              <a16:creationId xmlns:a16="http://schemas.microsoft.com/office/drawing/2014/main" id="{81FA4EDA-EE06-52E0-55A2-C78006A2C70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12234696" cy="11146558"/>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14/12/2023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12/14/2023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555244" y="3444079"/>
            <a:ext cx="5081519"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Crimes In Chicago</a:t>
            </a:r>
          </a:p>
        </p:txBody>
      </p:sp>
      <p:sp>
        <p:nvSpPr>
          <p:cNvPr id="21" name="TextBox 20"/>
          <p:cNvSpPr txBox="1"/>
          <p:nvPr/>
        </p:nvSpPr>
        <p:spPr>
          <a:xfrm>
            <a:off x="5363265" y="4150067"/>
            <a:ext cx="1465466"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Hetansh Patel</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508759" y="165381"/>
            <a:ext cx="5174493"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Crime distribution by Area</a:t>
            </a:r>
          </a:p>
        </p:txBody>
      </p:sp>
      <p:sp>
        <p:nvSpPr>
          <p:cNvPr id="155" name="Rectangle 154">
            <a:extLst>
              <a:ext uri="{C183D7F6-B498-43B3-948B-1728B52AA6E4}">
                <adec:decorative xmlns:adec="http://schemas.microsoft.com/office/drawing/2017/decorative" val="1"/>
              </a:ext>
            </a:extLst>
          </p:cNvPr>
          <p:cNvSpPr/>
          <p:nvPr/>
        </p:nvSpPr>
        <p:spPr>
          <a:xfrm>
            <a:off x="858416" y="854232"/>
            <a:ext cx="10281307" cy="423095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1" name="Chart 90" descr="This is a chart."/>
          <p:cNvGraphicFramePr/>
          <p:nvPr>
            <p:extLst>
              <p:ext uri="{D42A27DB-BD31-4B8C-83A1-F6EECF244321}">
                <p14:modId xmlns:p14="http://schemas.microsoft.com/office/powerpoint/2010/main" val="1885236435"/>
              </p:ext>
            </p:extLst>
          </p:nvPr>
        </p:nvGraphicFramePr>
        <p:xfrm>
          <a:off x="858416" y="854231"/>
          <a:ext cx="10281307" cy="5622943"/>
        </p:xfrm>
        <a:graphic>
          <a:graphicData uri="http://schemas.openxmlformats.org/drawingml/2006/chart">
            <c:chart xmlns:c="http://schemas.openxmlformats.org/drawingml/2006/chart" xmlns:r="http://schemas.openxmlformats.org/officeDocument/2006/relationships" r:id="rId2"/>
          </a:graphicData>
        </a:graphic>
      </p:graphicFrame>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412777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6EB05-2533-7524-0DF4-F5207DB62AD6}"/>
              </a:ext>
            </a:extLst>
          </p:cNvPr>
          <p:cNvSpPr>
            <a:spLocks noGrp="1"/>
          </p:cNvSpPr>
          <p:nvPr>
            <p:ph type="title"/>
          </p:nvPr>
        </p:nvSpPr>
        <p:spPr/>
        <p:txBody>
          <a:bodyPr/>
          <a:lstStyle/>
          <a:p>
            <a:r>
              <a:rPr lang="en-US" dirty="0"/>
              <a:t>Suggestions</a:t>
            </a:r>
            <a:endParaRPr lang="en-IN" dirty="0"/>
          </a:p>
        </p:txBody>
      </p:sp>
      <p:sp>
        <p:nvSpPr>
          <p:cNvPr id="4" name="Content Placeholder 3">
            <a:extLst>
              <a:ext uri="{FF2B5EF4-FFF2-40B4-BE49-F238E27FC236}">
                <a16:creationId xmlns:a16="http://schemas.microsoft.com/office/drawing/2014/main" id="{3CE643CB-DD2D-9E19-5509-D28B668BB37F}"/>
              </a:ext>
            </a:extLst>
          </p:cNvPr>
          <p:cNvSpPr>
            <a:spLocks noGrp="1"/>
          </p:cNvSpPr>
          <p:nvPr>
            <p:ph idx="1"/>
          </p:nvPr>
        </p:nvSpPr>
        <p:spPr/>
        <p:txBody>
          <a:bodyPr>
            <a:normAutofit fontScale="92500"/>
          </a:bodyPr>
          <a:lstStyle/>
          <a:p>
            <a:r>
              <a:rPr lang="en-US" dirty="0"/>
              <a:t>Data-Driven Policing: Law enforcement agencies should continue to use data analytics to identify hotspots, trends, and patterns in criminal activity.</a:t>
            </a:r>
          </a:p>
          <a:p>
            <a:r>
              <a:rPr lang="en-US" dirty="0"/>
              <a:t>Focused Efforts : Given Monthly and hourly patterns, police patrol and operations should be intensified during high-crime months and hours.</a:t>
            </a:r>
          </a:p>
          <a:p>
            <a:r>
              <a:rPr lang="en-US" dirty="0"/>
              <a:t>Review Arrest Procedures: A thorough review of arrest procedures and tactics may be necessary to improve arrest rates.</a:t>
            </a:r>
          </a:p>
          <a:p>
            <a:r>
              <a:rPr lang="en-US" dirty="0"/>
              <a:t>Public Awareness : Engage with the community to raise awareness about crime trends and prevention strategies.</a:t>
            </a:r>
          </a:p>
          <a:p>
            <a:r>
              <a:rPr lang="en-US" dirty="0"/>
              <a:t>Continuous Monitoring</a:t>
            </a:r>
          </a:p>
        </p:txBody>
      </p:sp>
    </p:spTree>
    <p:extLst>
      <p:ext uri="{BB962C8B-B14F-4D97-AF65-F5344CB8AC3E}">
        <p14:creationId xmlns:p14="http://schemas.microsoft.com/office/powerpoint/2010/main" val="2675418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2ECE-FE18-BFB1-1A5E-0BC3CD18266E}"/>
              </a:ext>
            </a:extLst>
          </p:cNvPr>
          <p:cNvSpPr>
            <a:spLocks noGrp="1"/>
          </p:cNvSpPr>
          <p:nvPr>
            <p:ph type="title"/>
          </p:nvPr>
        </p:nvSpPr>
        <p:spPr/>
        <p:txBody>
          <a:bodyPr/>
          <a:lstStyle/>
          <a:p>
            <a:r>
              <a:rPr lang="en-US" dirty="0"/>
              <a:t>Data Types</a:t>
            </a:r>
            <a:endParaRPr lang="en-IN" dirty="0"/>
          </a:p>
        </p:txBody>
      </p:sp>
      <p:pic>
        <p:nvPicPr>
          <p:cNvPr id="12" name="Content Placeholder 11">
            <a:extLst>
              <a:ext uri="{FF2B5EF4-FFF2-40B4-BE49-F238E27FC236}">
                <a16:creationId xmlns:a16="http://schemas.microsoft.com/office/drawing/2014/main" id="{7A073DAE-06BD-58D6-EA3C-47C105BED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3557789" cy="3957013"/>
          </a:xfrm>
        </p:spPr>
      </p:pic>
    </p:spTree>
    <p:extLst>
      <p:ext uri="{BB962C8B-B14F-4D97-AF65-F5344CB8AC3E}">
        <p14:creationId xmlns:p14="http://schemas.microsoft.com/office/powerpoint/2010/main" val="195981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012096" y="165381"/>
            <a:ext cx="416780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Trend over the Years </a:t>
            </a:r>
          </a:p>
        </p:txBody>
      </p:sp>
      <p:sp>
        <p:nvSpPr>
          <p:cNvPr id="155" name="Rectangle 154">
            <a:extLst>
              <a:ext uri="{C183D7F6-B498-43B3-948B-1728B52AA6E4}">
                <adec:decorative xmlns:adec="http://schemas.microsoft.com/office/drawing/2017/decorative" val="1"/>
              </a:ext>
            </a:extLst>
          </p:cNvPr>
          <p:cNvSpPr/>
          <p:nvPr/>
        </p:nvSpPr>
        <p:spPr>
          <a:xfrm>
            <a:off x="858416" y="854232"/>
            <a:ext cx="10281307" cy="423095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1" name="Chart 90" descr="This is a chart."/>
          <p:cNvGraphicFramePr/>
          <p:nvPr>
            <p:extLst>
              <p:ext uri="{D42A27DB-BD31-4B8C-83A1-F6EECF244321}">
                <p14:modId xmlns:p14="http://schemas.microsoft.com/office/powerpoint/2010/main" val="3795028326"/>
              </p:ext>
            </p:extLst>
          </p:nvPr>
        </p:nvGraphicFramePr>
        <p:xfrm>
          <a:off x="970384" y="1129004"/>
          <a:ext cx="10039737" cy="3685592"/>
        </p:xfrm>
        <a:graphic>
          <a:graphicData uri="http://schemas.openxmlformats.org/drawingml/2006/chart">
            <c:chart xmlns:c="http://schemas.openxmlformats.org/drawingml/2006/chart" xmlns:r="http://schemas.openxmlformats.org/officeDocument/2006/relationships" r:id="rId2"/>
          </a:graphicData>
        </a:graphic>
      </p:graphicFrame>
      <p:sp>
        <p:nvSpPr>
          <p:cNvPr id="135" name="TextBox 134"/>
          <p:cNvSpPr txBox="1"/>
          <p:nvPr/>
        </p:nvSpPr>
        <p:spPr>
          <a:xfrm>
            <a:off x="8235855" y="5357437"/>
            <a:ext cx="2679794" cy="1077218"/>
          </a:xfrm>
          <a:prstGeom prst="rect">
            <a:avLst/>
          </a:prstGeom>
          <a:noFill/>
        </p:spPr>
        <p:txBody>
          <a:bodyPr wrap="square" lIns="0" tIns="0" rIns="0" bIns="0" rtlCol="0">
            <a:spAutoFit/>
          </a:bodyPr>
          <a:lstStyle/>
          <a:p>
            <a:pPr algn="ctr"/>
            <a:r>
              <a:rPr lang="en-US" sz="1400" dirty="0"/>
              <a:t>As of 2023, the crime rates have decreased compared to earlier years, although they are slightly higher than the levels observed in 2021.</a:t>
            </a:r>
          </a:p>
        </p:txBody>
      </p:sp>
      <p:sp>
        <p:nvSpPr>
          <p:cNvPr id="31" name="TextBox 30">
            <a:extLst>
              <a:ext uri="{FF2B5EF4-FFF2-40B4-BE49-F238E27FC236}">
                <a16:creationId xmlns:a16="http://schemas.microsoft.com/office/drawing/2014/main" id="{F4540AC0-E369-4AD9-BBDB-C2E2E1409CDE}"/>
              </a:ext>
            </a:extLst>
          </p:cNvPr>
          <p:cNvSpPr txBox="1"/>
          <p:nvPr/>
        </p:nvSpPr>
        <p:spPr>
          <a:xfrm>
            <a:off x="4650355" y="5359956"/>
            <a:ext cx="2679794" cy="1292662"/>
          </a:xfrm>
          <a:prstGeom prst="rect">
            <a:avLst/>
          </a:prstGeom>
          <a:noFill/>
        </p:spPr>
        <p:txBody>
          <a:bodyPr wrap="square" lIns="0" tIns="0" rIns="0" bIns="0" rtlCol="0">
            <a:spAutoFit/>
          </a:bodyPr>
          <a:lstStyle/>
          <a:p>
            <a:pPr algn="ctr"/>
            <a:r>
              <a:rPr lang="en-US" sz="1400" b="0" i="0" dirty="0">
                <a:effectLst/>
              </a:rPr>
              <a:t>In particular, the years 2002, 2003, and 2004 exhibited significant peaks in crime rates, demonstrating a marked increase in the number of reported crimes when contrasted with adjacent years.</a:t>
            </a:r>
            <a:endParaRPr lang="en-US" sz="1400" dirty="0"/>
          </a:p>
        </p:txBody>
      </p:sp>
      <p:sp>
        <p:nvSpPr>
          <p:cNvPr id="32" name="TextBox 31">
            <a:extLst>
              <a:ext uri="{FF2B5EF4-FFF2-40B4-BE49-F238E27FC236}">
                <a16:creationId xmlns:a16="http://schemas.microsoft.com/office/drawing/2014/main" id="{9C2A804C-860C-42CE-B071-DD567E25871D}"/>
              </a:ext>
            </a:extLst>
          </p:cNvPr>
          <p:cNvSpPr txBox="1"/>
          <p:nvPr/>
        </p:nvSpPr>
        <p:spPr>
          <a:xfrm>
            <a:off x="1276351" y="5359956"/>
            <a:ext cx="2679794" cy="861774"/>
          </a:xfrm>
          <a:prstGeom prst="rect">
            <a:avLst/>
          </a:prstGeom>
          <a:noFill/>
        </p:spPr>
        <p:txBody>
          <a:bodyPr wrap="square" lIns="0" tIns="0" rIns="0" bIns="0" rtlCol="0">
            <a:spAutoFit/>
          </a:bodyPr>
          <a:lstStyle/>
          <a:p>
            <a:pPr algn="ctr"/>
            <a:r>
              <a:rPr lang="en-US" sz="1400" b="0" i="0" dirty="0">
                <a:effectLst/>
              </a:rPr>
              <a:t>The chart illustrates a prevailing trend in crime rates over the years, offering valuable insights into the evolution of crime patterns.</a:t>
            </a:r>
            <a:endParaRPr lang="en-US" sz="1400"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304131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C183D7F6-B498-43B3-948B-1728B52AA6E4}">
                <adec:decorative xmlns:adec="http://schemas.microsoft.com/office/drawing/2017/decorative" val="1"/>
              </a:ext>
            </a:extLst>
          </p:cNvPr>
          <p:cNvGrpSpPr/>
          <p:nvPr/>
        </p:nvGrpSpPr>
        <p:grpSpPr>
          <a:xfrm>
            <a:off x="9912263" y="2010673"/>
            <a:ext cx="1281512" cy="487738"/>
            <a:chOff x="9912263" y="2010673"/>
            <a:chExt cx="1281512" cy="487738"/>
          </a:xfrm>
          <a:effectLst>
            <a:outerShdw blurRad="50800" dist="38100" dir="8100000" algn="tr" rotWithShape="0">
              <a:prstClr val="black">
                <a:alpha val="40000"/>
              </a:prstClr>
            </a:outerShdw>
          </a:effectLst>
        </p:grpSpPr>
        <p:sp>
          <p:nvSpPr>
            <p:cNvPr id="55" name="Freeform 54"/>
            <p:cNvSpPr/>
            <p:nvPr/>
          </p:nvSpPr>
          <p:spPr>
            <a:xfrm>
              <a:off x="9912263" y="2010673"/>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p:cNvGrpSpPr/>
            <p:nvPr/>
          </p:nvGrpSpPr>
          <p:grpSpPr>
            <a:xfrm flipH="1">
              <a:off x="10838597" y="2143232"/>
              <a:ext cx="222620" cy="222620"/>
              <a:chOff x="1389063" y="3748088"/>
              <a:chExt cx="336550" cy="336550"/>
            </a:xfrm>
            <a:solidFill>
              <a:schemeClr val="bg1"/>
            </a:solidFill>
          </p:grpSpPr>
          <p:sp>
            <p:nvSpPr>
              <p:cNvPr id="74"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 name="Group 6">
            <a:extLst>
              <a:ext uri="{C183D7F6-B498-43B3-948B-1728B52AA6E4}">
                <adec:decorative xmlns:adec="http://schemas.microsoft.com/office/drawing/2017/decorative" val="1"/>
              </a:ext>
            </a:extLst>
          </p:cNvPr>
          <p:cNvGrpSpPr/>
          <p:nvPr/>
        </p:nvGrpSpPr>
        <p:grpSpPr>
          <a:xfrm>
            <a:off x="9912263" y="2954121"/>
            <a:ext cx="1281512" cy="487738"/>
            <a:chOff x="9912263" y="3185130"/>
            <a:chExt cx="1281512" cy="487738"/>
          </a:xfrm>
          <a:effectLst>
            <a:outerShdw blurRad="50800" dist="38100" dir="8100000" algn="tr" rotWithShape="0">
              <a:prstClr val="black">
                <a:alpha val="40000"/>
              </a:prstClr>
            </a:outerShdw>
          </a:effectLst>
        </p:grpSpPr>
        <p:sp>
          <p:nvSpPr>
            <p:cNvPr id="54" name="Freeform 53"/>
            <p:cNvSpPr/>
            <p:nvPr/>
          </p:nvSpPr>
          <p:spPr>
            <a:xfrm>
              <a:off x="9912263" y="3185130"/>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p:cNvGrpSpPr/>
            <p:nvPr/>
          </p:nvGrpSpPr>
          <p:grpSpPr>
            <a:xfrm flipH="1">
              <a:off x="10822976" y="3302068"/>
              <a:ext cx="253863" cy="253863"/>
              <a:chOff x="3613150" y="3706813"/>
              <a:chExt cx="420688" cy="420687"/>
            </a:xfrm>
          </p:grpSpPr>
          <p:sp>
            <p:nvSpPr>
              <p:cNvPr id="81"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C183D7F6-B498-43B3-948B-1728B52AA6E4}">
                <adec:decorative xmlns:adec="http://schemas.microsoft.com/office/drawing/2017/decorative" val="1"/>
              </a:ext>
            </a:extLst>
          </p:cNvPr>
          <p:cNvGrpSpPr/>
          <p:nvPr/>
        </p:nvGrpSpPr>
        <p:grpSpPr>
          <a:xfrm>
            <a:off x="9912263" y="3897569"/>
            <a:ext cx="1281512" cy="487738"/>
            <a:chOff x="9912263" y="3897569"/>
            <a:chExt cx="1281512" cy="487738"/>
          </a:xfrm>
          <a:effectLst>
            <a:outerShdw blurRad="50800" dist="38100" dir="8100000" algn="tr" rotWithShape="0">
              <a:prstClr val="black">
                <a:alpha val="40000"/>
              </a:prstClr>
            </a:outerShdw>
          </a:effectLst>
        </p:grpSpPr>
        <p:sp>
          <p:nvSpPr>
            <p:cNvPr id="53" name="Freeform 52"/>
            <p:cNvSpPr/>
            <p:nvPr/>
          </p:nvSpPr>
          <p:spPr>
            <a:xfrm flipH="1">
              <a:off x="9912263" y="3897569"/>
              <a:ext cx="1281512" cy="487738"/>
            </a:xfrm>
            <a:custGeom>
              <a:avLst/>
              <a:gdLst>
                <a:gd name="connsiteX0" fmla="*/ 1281512 w 1281512"/>
                <a:gd name="connsiteY0" fmla="*/ 0 h 487738"/>
                <a:gd name="connsiteX1" fmla="*/ 256995 w 1281512"/>
                <a:gd name="connsiteY1" fmla="*/ 0 h 487738"/>
                <a:gd name="connsiteX2" fmla="*/ 256995 w 1281512"/>
                <a:gd name="connsiteY2" fmla="*/ 1323 h 487738"/>
                <a:gd name="connsiteX3" fmla="*/ 243869 w 1281512"/>
                <a:gd name="connsiteY3" fmla="*/ 0 h 487738"/>
                <a:gd name="connsiteX4" fmla="*/ 0 w 1281512"/>
                <a:gd name="connsiteY4" fmla="*/ 243869 h 487738"/>
                <a:gd name="connsiteX5" fmla="*/ 243869 w 1281512"/>
                <a:gd name="connsiteY5" fmla="*/ 487738 h 487738"/>
                <a:gd name="connsiteX6" fmla="*/ 256995 w 1281512"/>
                <a:gd name="connsiteY6" fmla="*/ 486415 h 487738"/>
                <a:gd name="connsiteX7" fmla="*/ 256995 w 1281512"/>
                <a:gd name="connsiteY7" fmla="*/ 487737 h 487738"/>
                <a:gd name="connsiteX8" fmla="*/ 1281512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0" name="Group 39"/>
            <p:cNvGrpSpPr/>
            <p:nvPr/>
          </p:nvGrpSpPr>
          <p:grpSpPr>
            <a:xfrm>
              <a:off x="10813249" y="4076466"/>
              <a:ext cx="273316" cy="129944"/>
              <a:chOff x="4254500" y="2100263"/>
              <a:chExt cx="1906588" cy="906463"/>
            </a:xfrm>
          </p:grpSpPr>
          <p:sp>
            <p:nvSpPr>
              <p:cNvPr id="41"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e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 name="TextBox 2"/>
          <p:cNvSpPr txBox="1"/>
          <p:nvPr/>
        </p:nvSpPr>
        <p:spPr>
          <a:xfrm>
            <a:off x="11857440" y="6481180"/>
            <a:ext cx="390492" cy="307777"/>
          </a:xfrm>
          <a:prstGeom prst="rect">
            <a:avLst/>
          </a:prstGeom>
          <a:noFill/>
        </p:spPr>
        <p:txBody>
          <a:bodyPr wrap="none" rtlCol="0">
            <a:spAutoFit/>
          </a:bodyPr>
          <a:lstStyle/>
          <a:p>
            <a:r>
              <a:rPr lang="en-US" sz="1400" b="1" dirty="0">
                <a:solidFill>
                  <a:schemeClr val="bg1"/>
                </a:solidFill>
              </a:rPr>
              <a:t>10</a:t>
            </a:r>
          </a:p>
        </p:txBody>
      </p:sp>
      <p:sp>
        <p:nvSpPr>
          <p:cNvPr id="36" name="Rectangle 35">
            <a:extLst>
              <a:ext uri="{C183D7F6-B498-43B3-948B-1728B52AA6E4}">
                <adec:decorative xmlns:adec="http://schemas.microsoft.com/office/drawing/2017/decorative" val="1"/>
              </a:ext>
            </a:extLst>
          </p:cNvPr>
          <p:cNvSpPr/>
          <p:nvPr/>
        </p:nvSpPr>
        <p:spPr>
          <a:xfrm>
            <a:off x="4211960" y="1543243"/>
            <a:ext cx="5671564" cy="358859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BABABA"/>
              </a:solidFill>
            </a:endParaRPr>
          </a:p>
        </p:txBody>
      </p:sp>
      <p:sp>
        <p:nvSpPr>
          <p:cNvPr id="102" name="TextBox 101"/>
          <p:cNvSpPr txBox="1"/>
          <p:nvPr/>
        </p:nvSpPr>
        <p:spPr>
          <a:xfrm>
            <a:off x="685687" y="2889551"/>
            <a:ext cx="2557586" cy="2800767"/>
          </a:xfrm>
          <a:prstGeom prst="rect">
            <a:avLst/>
          </a:prstGeom>
          <a:noFill/>
        </p:spPr>
        <p:txBody>
          <a:bodyPr wrap="square" lIns="0" tIns="0" rIns="0" bIns="0" rtlCol="0">
            <a:spAutoFit/>
          </a:bodyPr>
          <a:lstStyle/>
          <a:p>
            <a:r>
              <a:rPr lang="en-US" sz="1400" b="0" i="0" dirty="0">
                <a:solidFill>
                  <a:srgbClr val="D1D5DB"/>
                </a:solidFill>
                <a:effectLst/>
                <a:latin typeface="Söhne"/>
              </a:rPr>
              <a:t>February consistently exhibits the lowest number of reported crimes, while July consistently has the highest number, with almost 700,000 reported incidents. There appears to be a recurring pattern of lower crime months followed by higher crime months throughout the year. Specifically, the first four months and the last two months of the year show a significant drop in reported crimes compared to the months in between.</a:t>
            </a:r>
            <a:endParaRPr lang="en-US" sz="1400" dirty="0">
              <a:solidFill>
                <a:schemeClr val="bg1"/>
              </a:solidFill>
            </a:endParaRPr>
          </a:p>
        </p:txBody>
      </p:sp>
      <p:sp>
        <p:nvSpPr>
          <p:cNvPr id="103" name="TextBox 102"/>
          <p:cNvSpPr txBox="1"/>
          <p:nvPr/>
        </p:nvSpPr>
        <p:spPr>
          <a:xfrm>
            <a:off x="646421" y="1389021"/>
            <a:ext cx="3001668" cy="984885"/>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Monthly Distribution</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9" name="Picture 8">
            <a:extLst>
              <a:ext uri="{FF2B5EF4-FFF2-40B4-BE49-F238E27FC236}">
                <a16:creationId xmlns:a16="http://schemas.microsoft.com/office/drawing/2014/main" id="{73082D5B-CACD-9C61-8D9E-193F12732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075" y="1728403"/>
            <a:ext cx="5019776" cy="3193038"/>
          </a:xfrm>
          <a:prstGeom prst="rect">
            <a:avLst/>
          </a:prstGeom>
        </p:spPr>
      </p:pic>
    </p:spTree>
    <p:extLst>
      <p:ext uri="{BB962C8B-B14F-4D97-AF65-F5344CB8AC3E}">
        <p14:creationId xmlns:p14="http://schemas.microsoft.com/office/powerpoint/2010/main" val="2420142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46ABB5-7802-BC45-4DF2-6F8ABC085F04}"/>
              </a:ext>
            </a:extLst>
          </p:cNvPr>
          <p:cNvPicPr>
            <a:picLocks noChangeAspect="1"/>
          </p:cNvPicPr>
          <p:nvPr/>
        </p:nvPicPr>
        <p:blipFill>
          <a:blip r:embed="rId2"/>
          <a:stretch>
            <a:fillRect/>
          </a:stretch>
        </p:blipFill>
        <p:spPr>
          <a:xfrm>
            <a:off x="-16912" y="0"/>
            <a:ext cx="4937760" cy="6858000"/>
          </a:xfrm>
          <a:prstGeom prst="rect">
            <a:avLst/>
          </a:prstGeom>
        </p:spPr>
      </p:pic>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182" name="Rectangle 181">
            <a:extLst>
              <a:ext uri="{C183D7F6-B498-43B3-948B-1728B52AA6E4}">
                <adec:decorative xmlns:adec="http://schemas.microsoft.com/office/drawing/2017/decorative" val="1"/>
              </a:ext>
            </a:extLst>
          </p:cNvPr>
          <p:cNvSpPr/>
          <p:nvPr/>
        </p:nvSpPr>
        <p:spPr>
          <a:xfrm flipH="1">
            <a:off x="8047820" y="1381939"/>
            <a:ext cx="495949" cy="744793"/>
          </a:xfrm>
          <a:prstGeom prst="rect">
            <a:avLst/>
          </a:prstGeom>
          <a:solidFill>
            <a:srgbClr val="AF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C183D7F6-B498-43B3-948B-1728B52AA6E4}">
                <adec:decorative xmlns:adec="http://schemas.microsoft.com/office/drawing/2017/decorative" val="1"/>
              </a:ext>
            </a:extLst>
          </p:cNvPr>
          <p:cNvGrpSpPr/>
          <p:nvPr/>
        </p:nvGrpSpPr>
        <p:grpSpPr>
          <a:xfrm>
            <a:off x="8047819" y="1116775"/>
            <a:ext cx="496814" cy="496814"/>
            <a:chOff x="3605949" y="1828088"/>
            <a:chExt cx="745644" cy="745644"/>
          </a:xfrm>
        </p:grpSpPr>
        <p:sp>
          <p:nvSpPr>
            <p:cNvPr id="171" name="Oval 170"/>
            <p:cNvSpPr/>
            <p:nvPr/>
          </p:nvSpPr>
          <p:spPr>
            <a:xfrm>
              <a:off x="3605949" y="1828088"/>
              <a:ext cx="745644" cy="745644"/>
            </a:xfrm>
            <a:prstGeom prst="ellipse">
              <a:avLst/>
            </a:prstGeom>
            <a:solidFill>
              <a:srgbClr val="8FA0A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2" name="Group 171"/>
            <p:cNvGrpSpPr/>
            <p:nvPr/>
          </p:nvGrpSpPr>
          <p:grpSpPr>
            <a:xfrm>
              <a:off x="3782849" y="2107761"/>
              <a:ext cx="391844" cy="186297"/>
              <a:chOff x="4254500" y="2100263"/>
              <a:chExt cx="1906588" cy="906463"/>
            </a:xfrm>
          </p:grpSpPr>
          <p:sp>
            <p:nvSpPr>
              <p:cNvPr id="173"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83" name="Rectangle 182">
            <a:extLst>
              <a:ext uri="{C183D7F6-B498-43B3-948B-1728B52AA6E4}">
                <adec:decorative xmlns:adec="http://schemas.microsoft.com/office/drawing/2017/decorative" val="1"/>
              </a:ext>
            </a:extLst>
          </p:cNvPr>
          <p:cNvSpPr/>
          <p:nvPr/>
        </p:nvSpPr>
        <p:spPr>
          <a:xfrm flipH="1">
            <a:off x="9152940" y="1381938"/>
            <a:ext cx="495949" cy="744794"/>
          </a:xfrm>
          <a:prstGeom prst="rect">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7" name="Group 166">
            <a:extLst>
              <a:ext uri="{C183D7F6-B498-43B3-948B-1728B52AA6E4}">
                <adec:decorative xmlns:adec="http://schemas.microsoft.com/office/drawing/2017/decorative" val="1"/>
              </a:ext>
            </a:extLst>
          </p:cNvPr>
          <p:cNvGrpSpPr/>
          <p:nvPr/>
        </p:nvGrpSpPr>
        <p:grpSpPr>
          <a:xfrm>
            <a:off x="9152940" y="1138328"/>
            <a:ext cx="495650" cy="495649"/>
            <a:chOff x="1093763" y="3171060"/>
            <a:chExt cx="788715" cy="788715"/>
          </a:xfrm>
        </p:grpSpPr>
        <p:sp>
          <p:nvSpPr>
            <p:cNvPr id="168" name="Oval 167"/>
            <p:cNvSpPr/>
            <p:nvPr/>
          </p:nvSpPr>
          <p:spPr>
            <a:xfrm>
              <a:off x="1093763" y="3171060"/>
              <a:ext cx="788715" cy="788715"/>
            </a:xfrm>
            <a:prstGeom prst="ellipse">
              <a:avLst/>
            </a:prstGeom>
            <a:solidFill>
              <a:srgbClr val="CFCFC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34"/>
            <p:cNvSpPr>
              <a:spLocks noEditPoints="1"/>
            </p:cNvSpPr>
            <p:nvPr/>
          </p:nvSpPr>
          <p:spPr bwMode="auto">
            <a:xfrm>
              <a:off x="1305929" y="3382536"/>
              <a:ext cx="364382" cy="365762"/>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4" name="Rectangle 183">
            <a:extLst>
              <a:ext uri="{C183D7F6-B498-43B3-948B-1728B52AA6E4}">
                <adec:decorative xmlns:adec="http://schemas.microsoft.com/office/drawing/2017/decorative" val="1"/>
              </a:ext>
            </a:extLst>
          </p:cNvPr>
          <p:cNvSpPr/>
          <p:nvPr/>
        </p:nvSpPr>
        <p:spPr>
          <a:xfrm flipH="1">
            <a:off x="10257195" y="1381938"/>
            <a:ext cx="495949" cy="744794"/>
          </a:xfrm>
          <a:prstGeom prst="rect">
            <a:avLst/>
          </a:prstGeom>
          <a:solidFill>
            <a:srgbClr val="85E0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C183D7F6-B498-43B3-948B-1728B52AA6E4}">
                <adec:decorative xmlns:adec="http://schemas.microsoft.com/office/drawing/2017/decorative" val="1"/>
              </a:ext>
            </a:extLst>
          </p:cNvPr>
          <p:cNvGrpSpPr/>
          <p:nvPr/>
        </p:nvGrpSpPr>
        <p:grpSpPr>
          <a:xfrm>
            <a:off x="10257195" y="1145345"/>
            <a:ext cx="495949" cy="495949"/>
            <a:chOff x="4356800" y="3209795"/>
            <a:chExt cx="788715" cy="788715"/>
          </a:xfrm>
        </p:grpSpPr>
        <p:sp>
          <p:nvSpPr>
            <p:cNvPr id="160" name="Oval 159"/>
            <p:cNvSpPr/>
            <p:nvPr/>
          </p:nvSpPr>
          <p:spPr>
            <a:xfrm>
              <a:off x="4356800" y="3209795"/>
              <a:ext cx="788715" cy="788715"/>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1" name="Group 160"/>
            <p:cNvGrpSpPr/>
            <p:nvPr/>
          </p:nvGrpSpPr>
          <p:grpSpPr>
            <a:xfrm>
              <a:off x="4597964" y="3450958"/>
              <a:ext cx="306387" cy="306388"/>
              <a:chOff x="8208963" y="3762375"/>
              <a:chExt cx="306387" cy="306388"/>
            </a:xfrm>
          </p:grpSpPr>
          <p:sp>
            <p:nvSpPr>
              <p:cNvPr id="162"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7" name="Rectangle 176">
            <a:extLst>
              <a:ext uri="{C183D7F6-B498-43B3-948B-1728B52AA6E4}">
                <adec:decorative xmlns:adec="http://schemas.microsoft.com/office/drawing/2017/decorative" val="1"/>
              </a:ext>
            </a:extLst>
          </p:cNvPr>
          <p:cNvSpPr/>
          <p:nvPr/>
        </p:nvSpPr>
        <p:spPr>
          <a:xfrm flipH="1">
            <a:off x="6943564" y="1381938"/>
            <a:ext cx="495949" cy="744794"/>
          </a:xfrm>
          <a:prstGeom prst="rect">
            <a:avLst/>
          </a:prstGeom>
          <a:solidFill>
            <a:srgbClr val="515A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C183D7F6-B498-43B3-948B-1728B52AA6E4}">
                <adec:decorative xmlns:adec="http://schemas.microsoft.com/office/drawing/2017/decorative" val="1"/>
              </a:ext>
            </a:extLst>
          </p:cNvPr>
          <p:cNvGrpSpPr/>
          <p:nvPr/>
        </p:nvGrpSpPr>
        <p:grpSpPr>
          <a:xfrm flipH="1">
            <a:off x="6943564" y="1138328"/>
            <a:ext cx="495948" cy="495947"/>
            <a:chOff x="1072536" y="1083143"/>
            <a:chExt cx="788715" cy="788715"/>
          </a:xfrm>
        </p:grpSpPr>
        <p:sp>
          <p:nvSpPr>
            <p:cNvPr id="153" name="Oval 152"/>
            <p:cNvSpPr/>
            <p:nvPr/>
          </p:nvSpPr>
          <p:spPr>
            <a:xfrm>
              <a:off x="1072536" y="1083143"/>
              <a:ext cx="788715" cy="788715"/>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p:cNvGrpSpPr/>
            <p:nvPr/>
          </p:nvGrpSpPr>
          <p:grpSpPr>
            <a:xfrm>
              <a:off x="1321776" y="1364417"/>
              <a:ext cx="381490" cy="216726"/>
              <a:chOff x="3340648" y="3269106"/>
              <a:chExt cx="479215" cy="272245"/>
            </a:xfrm>
          </p:grpSpPr>
          <p:sp>
            <p:nvSpPr>
              <p:cNvPr id="155" name="Freeform 11"/>
              <p:cNvSpPr>
                <a:spLocks noEditPoints="1"/>
              </p:cNvSpPr>
              <p:nvPr/>
            </p:nvSpPr>
            <p:spPr bwMode="auto">
              <a:xfrm>
                <a:off x="3340648" y="3269106"/>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50" name="Rectangle 149"/>
          <p:cNvSpPr/>
          <p:nvPr/>
        </p:nvSpPr>
        <p:spPr>
          <a:xfrm>
            <a:off x="6246448" y="1894684"/>
            <a:ext cx="5203812" cy="423941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83" name="TextBox 82">
            <a:extLst>
              <a:ext uri="{FF2B5EF4-FFF2-40B4-BE49-F238E27FC236}">
                <a16:creationId xmlns:a16="http://schemas.microsoft.com/office/drawing/2014/main" id="{DCD843C5-0DBD-4721-ACAD-288CC256EF82}"/>
              </a:ext>
            </a:extLst>
          </p:cNvPr>
          <p:cNvSpPr txBox="1"/>
          <p:nvPr/>
        </p:nvSpPr>
        <p:spPr>
          <a:xfrm>
            <a:off x="6414763" y="473316"/>
            <a:ext cx="435375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Day-wise Distribution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9" name="Picture 8">
            <a:extLst>
              <a:ext uri="{FF2B5EF4-FFF2-40B4-BE49-F238E27FC236}">
                <a16:creationId xmlns:a16="http://schemas.microsoft.com/office/drawing/2014/main" id="{1B196103-49DC-C91A-5DF2-4002A5BA5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164" y="2023214"/>
            <a:ext cx="4778440" cy="3982355"/>
          </a:xfrm>
          <a:prstGeom prst="rect">
            <a:avLst/>
          </a:prstGeom>
        </p:spPr>
      </p:pic>
      <p:sp>
        <p:nvSpPr>
          <p:cNvPr id="12" name="TextBox 11">
            <a:extLst>
              <a:ext uri="{FF2B5EF4-FFF2-40B4-BE49-F238E27FC236}">
                <a16:creationId xmlns:a16="http://schemas.microsoft.com/office/drawing/2014/main" id="{CD84BABF-47D5-5B18-266D-0C2BEC3ED1AF}"/>
              </a:ext>
            </a:extLst>
          </p:cNvPr>
          <p:cNvSpPr txBox="1"/>
          <p:nvPr/>
        </p:nvSpPr>
        <p:spPr>
          <a:xfrm>
            <a:off x="508868" y="2906395"/>
            <a:ext cx="3886200" cy="2492990"/>
          </a:xfrm>
          <a:prstGeom prst="rect">
            <a:avLst/>
          </a:prstGeom>
          <a:noFill/>
        </p:spPr>
        <p:txBody>
          <a:bodyPr wrap="square" lIns="0" tIns="0" rIns="0" bIns="0" rtlCol="0">
            <a:spAutoFit/>
          </a:bodyPr>
          <a:lstStyle/>
          <a:p>
            <a:pPr algn="ctr"/>
            <a:r>
              <a:rPr lang="en-US" b="0" i="0" dirty="0">
                <a:solidFill>
                  <a:srgbClr val="D1D5DB"/>
                </a:solidFill>
                <a:effectLst/>
                <a:latin typeface="Söhne"/>
              </a:rPr>
              <a:t>It's challenging to discern any significant differences in crime distribution over the days, as the pattern remains relatively consistent throughout the week. However, one noticeable trend is that Fridays consistently have the highest number of reported crimes, indicating that it's the day with the highest crime rate.</a:t>
            </a:r>
            <a:endParaRPr lang="en-US" dirty="0">
              <a:solidFill>
                <a:schemeClr val="bg1"/>
              </a:solidFill>
            </a:endParaRPr>
          </a:p>
        </p:txBody>
      </p:sp>
    </p:spTree>
    <p:extLst>
      <p:ext uri="{BB962C8B-B14F-4D97-AF65-F5344CB8AC3E}">
        <p14:creationId xmlns:p14="http://schemas.microsoft.com/office/powerpoint/2010/main" val="151977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04">
            <a:extLst>
              <a:ext uri="{FF2B5EF4-FFF2-40B4-BE49-F238E27FC236}">
                <a16:creationId xmlns:a16="http://schemas.microsoft.com/office/drawing/2014/main" id="{432AB187-2A20-3B37-FAEF-F6E702F2D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437" y="918966"/>
            <a:ext cx="9599125" cy="4128895"/>
          </a:xfrm>
          <a:prstGeom prst="rect">
            <a:avLst/>
          </a:prstGeom>
        </p:spPr>
      </p:pic>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8</a:t>
            </a:r>
          </a:p>
        </p:txBody>
      </p:sp>
      <p:sp>
        <p:nvSpPr>
          <p:cNvPr id="215" name="TextBox 214">
            <a:extLst>
              <a:ext uri="{FF2B5EF4-FFF2-40B4-BE49-F238E27FC236}">
                <a16:creationId xmlns:a16="http://schemas.microsoft.com/office/drawing/2014/main" id="{C4CB2807-C74A-41A8-931C-9C6AF92E9AE8}"/>
              </a:ext>
            </a:extLst>
          </p:cNvPr>
          <p:cNvSpPr txBox="1"/>
          <p:nvPr/>
        </p:nvSpPr>
        <p:spPr>
          <a:xfrm>
            <a:off x="4326288" y="165381"/>
            <a:ext cx="353943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Hourly Distribution</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sp>
        <p:nvSpPr>
          <p:cNvPr id="206" name="TextBox 205">
            <a:extLst>
              <a:ext uri="{FF2B5EF4-FFF2-40B4-BE49-F238E27FC236}">
                <a16:creationId xmlns:a16="http://schemas.microsoft.com/office/drawing/2014/main" id="{AD7A5092-71E1-F5FF-3FDE-C058B51EC8CB}"/>
              </a:ext>
            </a:extLst>
          </p:cNvPr>
          <p:cNvSpPr txBox="1"/>
          <p:nvPr/>
        </p:nvSpPr>
        <p:spPr>
          <a:xfrm>
            <a:off x="1803853" y="5309003"/>
            <a:ext cx="8682781" cy="646331"/>
          </a:xfrm>
          <a:prstGeom prst="rect">
            <a:avLst/>
          </a:prstGeom>
          <a:noFill/>
        </p:spPr>
        <p:txBody>
          <a:bodyPr wrap="square" lIns="0" tIns="0" rIns="0" bIns="0" rtlCol="0">
            <a:spAutoFit/>
          </a:bodyPr>
          <a:lstStyle/>
          <a:p>
            <a:pPr algn="ctr"/>
            <a:r>
              <a:rPr lang="en-US" sz="1400" b="0" i="0" dirty="0">
                <a:effectLst/>
                <a:latin typeface="Söhne"/>
              </a:rPr>
              <a:t>The top three hours of the day, marked in dark blue, correspond to 12 A.M., 12 P.M., and 7 P.M. These hours consistently witness the highest number of reported crimes, making them the most common times for criminal incidents.</a:t>
            </a:r>
            <a:endParaRPr lang="en-US" sz="1400" dirty="0"/>
          </a:p>
        </p:txBody>
      </p:sp>
    </p:spTree>
    <p:extLst>
      <p:ext uri="{BB962C8B-B14F-4D97-AF65-F5344CB8AC3E}">
        <p14:creationId xmlns:p14="http://schemas.microsoft.com/office/powerpoint/2010/main" val="122175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8</a:t>
            </a:r>
          </a:p>
        </p:txBody>
      </p:sp>
      <p:sp>
        <p:nvSpPr>
          <p:cNvPr id="215" name="TextBox 214">
            <a:extLst>
              <a:ext uri="{FF2B5EF4-FFF2-40B4-BE49-F238E27FC236}">
                <a16:creationId xmlns:a16="http://schemas.microsoft.com/office/drawing/2014/main" id="{C4CB2807-C74A-41A8-931C-9C6AF92E9AE8}"/>
              </a:ext>
            </a:extLst>
          </p:cNvPr>
          <p:cNvSpPr txBox="1"/>
          <p:nvPr/>
        </p:nvSpPr>
        <p:spPr>
          <a:xfrm>
            <a:off x="4355142" y="165381"/>
            <a:ext cx="348172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Crime Distribution</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sp>
        <p:nvSpPr>
          <p:cNvPr id="206" name="TextBox 205">
            <a:extLst>
              <a:ext uri="{FF2B5EF4-FFF2-40B4-BE49-F238E27FC236}">
                <a16:creationId xmlns:a16="http://schemas.microsoft.com/office/drawing/2014/main" id="{AD7A5092-71E1-F5FF-3FDE-C058B51EC8CB}"/>
              </a:ext>
            </a:extLst>
          </p:cNvPr>
          <p:cNvSpPr txBox="1"/>
          <p:nvPr/>
        </p:nvSpPr>
        <p:spPr>
          <a:xfrm>
            <a:off x="1803853" y="5309003"/>
            <a:ext cx="8682781" cy="646331"/>
          </a:xfrm>
          <a:prstGeom prst="rect">
            <a:avLst/>
          </a:prstGeom>
          <a:noFill/>
        </p:spPr>
        <p:txBody>
          <a:bodyPr wrap="square" lIns="0" tIns="0" rIns="0" bIns="0" rtlCol="0">
            <a:spAutoFit/>
          </a:bodyPr>
          <a:lstStyle/>
          <a:p>
            <a:pPr algn="ctr"/>
            <a:r>
              <a:rPr lang="en-US" sz="1400" b="0" i="0" dirty="0">
                <a:effectLst/>
                <a:latin typeface="Söhne"/>
              </a:rPr>
              <a:t>The analysis reveals that theft, battery, and criminal damage are the most frequently occurring types of crimes over the years. Additionally, narcotics, assault, and burglary contribute significantly to the overall crime statistics, sharing a substantial percentage among all crime types.</a:t>
            </a:r>
            <a:endParaRPr lang="en-US" sz="1400" dirty="0"/>
          </a:p>
        </p:txBody>
      </p:sp>
      <p:pic>
        <p:nvPicPr>
          <p:cNvPr id="3" name="Picture 2">
            <a:extLst>
              <a:ext uri="{FF2B5EF4-FFF2-40B4-BE49-F238E27FC236}">
                <a16:creationId xmlns:a16="http://schemas.microsoft.com/office/drawing/2014/main" id="{AFCCFF9B-4253-6E2C-7CF0-55A3203A6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844" y="927135"/>
            <a:ext cx="10178797" cy="4381868"/>
          </a:xfrm>
          <a:prstGeom prst="rect">
            <a:avLst/>
          </a:prstGeom>
        </p:spPr>
      </p:pic>
    </p:spTree>
    <p:extLst>
      <p:ext uri="{BB962C8B-B14F-4D97-AF65-F5344CB8AC3E}">
        <p14:creationId xmlns:p14="http://schemas.microsoft.com/office/powerpoint/2010/main" val="312206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C183D7F6-B498-43B3-948B-1728B52AA6E4}">
                <adec:decorative xmlns:adec="http://schemas.microsoft.com/office/drawing/2017/decorative" val="1"/>
              </a:ext>
            </a:extLst>
          </p:cNvPr>
          <p:cNvSpPr/>
          <p:nvPr/>
        </p:nvSpPr>
        <p:spPr>
          <a:xfrm flipH="1">
            <a:off x="632820" y="2084749"/>
            <a:ext cx="588011" cy="588011"/>
          </a:xfrm>
          <a:prstGeom prst="ellipse">
            <a:avLst/>
          </a:prstGeom>
          <a:solidFill>
            <a:srgbClr val="667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C183D7F6-B498-43B3-948B-1728B52AA6E4}">
                <adec:decorative xmlns:adec="http://schemas.microsoft.com/office/drawing/2017/decorative" val="1"/>
              </a:ext>
            </a:extLst>
          </p:cNvPr>
          <p:cNvSpPr/>
          <p:nvPr/>
        </p:nvSpPr>
        <p:spPr>
          <a:xfrm flipH="1">
            <a:off x="632820" y="1002988"/>
            <a:ext cx="588011" cy="588011"/>
          </a:xfrm>
          <a:prstGeom prst="ellipse">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Picture 121" descr="This is a computer monit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tangle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Oval 45">
            <a:extLst>
              <a:ext uri="{C183D7F6-B498-43B3-948B-1728B52AA6E4}">
                <adec:decorative xmlns:adec="http://schemas.microsoft.com/office/drawing/2017/decorative" val="1"/>
              </a:ext>
            </a:extLst>
          </p:cNvPr>
          <p:cNvSpPr/>
          <p:nvPr/>
        </p:nvSpPr>
        <p:spPr>
          <a:xfrm flipH="1">
            <a:off x="632818" y="3183890"/>
            <a:ext cx="588011" cy="588011"/>
          </a:xfrm>
          <a:prstGeom prst="ellipse">
            <a:avLst/>
          </a:prstGeom>
          <a:solidFill>
            <a:srgbClr val="98A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1" name="Picture 14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74508" y="2774314"/>
            <a:ext cx="3886200" cy="2769989"/>
          </a:xfrm>
          <a:prstGeom prst="rect">
            <a:avLst/>
          </a:prstGeom>
          <a:noFill/>
        </p:spPr>
        <p:txBody>
          <a:bodyPr wrap="square" lIns="0" tIns="0" rIns="0" bIns="0" rtlCol="0">
            <a:spAutoFit/>
          </a:bodyPr>
          <a:lstStyle/>
          <a:p>
            <a:pPr algn="ctr"/>
            <a:br>
              <a:rPr lang="en-US" dirty="0"/>
            </a:br>
            <a:r>
              <a:rPr lang="en-US" b="0" i="0" dirty="0">
                <a:solidFill>
                  <a:srgbClr val="D1D5DB"/>
                </a:solidFill>
                <a:effectLst/>
                <a:latin typeface="Söhne"/>
              </a:rPr>
              <a:t>Theft consistently ranks as the most prevalent crime type over the years, except for 2020 and 2021, during which it closely competed with battery in terms of occurrence. The graphical representation illustrates a general decrease in various crime types, with the exception of assault, which has remained relatively consistent across each year.</a:t>
            </a:r>
            <a:endParaRPr lang="en-US" dirty="0">
              <a:solidFill>
                <a:schemeClr val="bg1"/>
              </a:solidFill>
            </a:endParaRP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9" name="Picture 8">
            <a:extLst>
              <a:ext uri="{FF2B5EF4-FFF2-40B4-BE49-F238E27FC236}">
                <a16:creationId xmlns:a16="http://schemas.microsoft.com/office/drawing/2014/main" id="{5CFD8B05-9679-395C-D971-C555D79DDB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26252" y="621193"/>
            <a:ext cx="5316964" cy="3739291"/>
          </a:xfrm>
          <a:prstGeom prst="rect">
            <a:avLst/>
          </a:prstGeom>
        </p:spPr>
      </p:pic>
    </p:spTree>
    <p:extLst>
      <p:ext uri="{BB962C8B-B14F-4D97-AF65-F5344CB8AC3E}">
        <p14:creationId xmlns:p14="http://schemas.microsoft.com/office/powerpoint/2010/main" val="172723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794363" y="165381"/>
            <a:ext cx="2603278"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Arrests Made</a:t>
            </a:r>
          </a:p>
        </p:txBody>
      </p:sp>
      <p:sp>
        <p:nvSpPr>
          <p:cNvPr id="155" name="Rectangle 154">
            <a:extLst>
              <a:ext uri="{C183D7F6-B498-43B3-948B-1728B52AA6E4}">
                <adec:decorative xmlns:adec="http://schemas.microsoft.com/office/drawing/2017/decorative" val="1"/>
              </a:ext>
            </a:extLst>
          </p:cNvPr>
          <p:cNvSpPr/>
          <p:nvPr/>
        </p:nvSpPr>
        <p:spPr>
          <a:xfrm>
            <a:off x="858416" y="854232"/>
            <a:ext cx="10281307" cy="423095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1" name="Chart 90" descr="This is a chart."/>
          <p:cNvGraphicFramePr/>
          <p:nvPr>
            <p:extLst>
              <p:ext uri="{D42A27DB-BD31-4B8C-83A1-F6EECF244321}">
                <p14:modId xmlns:p14="http://schemas.microsoft.com/office/powerpoint/2010/main" val="3900919497"/>
              </p:ext>
            </p:extLst>
          </p:nvPr>
        </p:nvGraphicFramePr>
        <p:xfrm>
          <a:off x="970384" y="1129004"/>
          <a:ext cx="10039737" cy="3685592"/>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30">
            <a:extLst>
              <a:ext uri="{FF2B5EF4-FFF2-40B4-BE49-F238E27FC236}">
                <a16:creationId xmlns:a16="http://schemas.microsoft.com/office/drawing/2014/main" id="{F4540AC0-E369-4AD9-BBDB-C2E2E1409CDE}"/>
              </a:ext>
            </a:extLst>
          </p:cNvPr>
          <p:cNvSpPr txBox="1"/>
          <p:nvPr/>
        </p:nvSpPr>
        <p:spPr>
          <a:xfrm>
            <a:off x="2167812" y="5359956"/>
            <a:ext cx="7856376" cy="430887"/>
          </a:xfrm>
          <a:prstGeom prst="rect">
            <a:avLst/>
          </a:prstGeom>
          <a:noFill/>
        </p:spPr>
        <p:txBody>
          <a:bodyPr wrap="square" lIns="0" tIns="0" rIns="0" bIns="0" rtlCol="0">
            <a:spAutoFit/>
          </a:bodyPr>
          <a:lstStyle/>
          <a:p>
            <a:pPr algn="ctr"/>
            <a:r>
              <a:rPr lang="en-US" sz="1400" b="0" i="0" dirty="0">
                <a:effectLst/>
                <a:latin typeface="Söhne"/>
              </a:rPr>
              <a:t>There appears to be a noticeable decrease in the percentage of arrests made in relation to the total number of reported crimes.</a:t>
            </a:r>
            <a:endParaRPr lang="en-US" sz="1400"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Tree>
    <p:extLst>
      <p:ext uri="{BB962C8B-B14F-4D97-AF65-F5344CB8AC3E}">
        <p14:creationId xmlns:p14="http://schemas.microsoft.com/office/powerpoint/2010/main" val="268139236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7D8BE2BED1A94A93047F7014E5CD7B" ma:contentTypeVersion="7" ma:contentTypeDescription="Create a new document." ma:contentTypeScope="" ma:versionID="50db6856e3ddcb1fbcc874bbc43f4a66">
  <xsd:schema xmlns:xsd="http://www.w3.org/2001/XMLSchema" xmlns:xs="http://www.w3.org/2001/XMLSchema" xmlns:p="http://schemas.microsoft.com/office/2006/metadata/properties" xmlns:ns3="816c9a66-e90f-487b-af77-730d49209f47" xmlns:ns4="a1322248-33b7-4b37-a9cd-cc734cebedcb" targetNamespace="http://schemas.microsoft.com/office/2006/metadata/properties" ma:root="true" ma:fieldsID="8e73db157a8c0601c6912991fa661052" ns3:_="" ns4:_="">
    <xsd:import namespace="816c9a66-e90f-487b-af77-730d49209f47"/>
    <xsd:import namespace="a1322248-33b7-4b37-a9cd-cc734cebedc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c9a66-e90f-487b-af77-730d49209f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322248-33b7-4b37-a9cd-cc734cebed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6c9a66-e90f-487b-af77-730d49209f47" xsi:nil="true"/>
  </documentManagement>
</p:properties>
</file>

<file path=customXml/itemProps1.xml><?xml version="1.0" encoding="utf-8"?>
<ds:datastoreItem xmlns:ds="http://schemas.openxmlformats.org/officeDocument/2006/customXml" ds:itemID="{15329155-6AA6-415A-9CFC-351CDB057409}">
  <ds:schemaRefs>
    <ds:schemaRef ds:uri="http://schemas.microsoft.com/sharepoint/v3/contenttype/forms"/>
  </ds:schemaRefs>
</ds:datastoreItem>
</file>

<file path=customXml/itemProps2.xml><?xml version="1.0" encoding="utf-8"?>
<ds:datastoreItem xmlns:ds="http://schemas.openxmlformats.org/officeDocument/2006/customXml" ds:itemID="{AA90D5F0-5625-4604-A9D3-0CB8F5135F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c9a66-e90f-487b-af77-730d49209f47"/>
    <ds:schemaRef ds:uri="a1322248-33b7-4b37-a9cd-cc734cebed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E35001-29AA-443E-91C9-C1B36D078640}">
  <ds:schemaRefs>
    <ds:schemaRef ds:uri="http://schemas.microsoft.com/office/2006/metadata/properties"/>
    <ds:schemaRef ds:uri="816c9a66-e90f-487b-af77-730d49209f47"/>
    <ds:schemaRef ds:uri="http://purl.org/dc/dcmitype/"/>
    <ds:schemaRef ds:uri="a1322248-33b7-4b37-a9cd-cc734cebedcb"/>
    <ds:schemaRef ds:uri="http://purl.org/dc/elements/1.1/"/>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Data-driven PowerPoint, from 24Slides</Template>
  <TotalTime>992</TotalTime>
  <Words>530</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Segoe UI Light</vt:lpstr>
      <vt:lpstr>Söhne</vt:lpstr>
      <vt:lpstr>Office Theme</vt:lpstr>
      <vt:lpstr>Slide 1</vt:lpstr>
      <vt:lpstr>Data Types</vt:lpstr>
      <vt:lpstr>Slide 2</vt:lpstr>
      <vt:lpstr>Slide 10</vt:lpstr>
      <vt:lpstr>Slide 3</vt:lpstr>
      <vt:lpstr>Slide 8</vt:lpstr>
      <vt:lpstr>Slide 8</vt:lpstr>
      <vt:lpstr>Slide 7</vt:lpstr>
      <vt:lpstr>Slide 2</vt:lpstr>
      <vt:lpstr>Slide 2</vt:lpstr>
      <vt:lpstr>Suggestions</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Hetansh Hirenbhai Patel</dc:creator>
  <cp:lastModifiedBy>Hetansh Hirenbhai Patel</cp:lastModifiedBy>
  <cp:revision>6</cp:revision>
  <dcterms:created xsi:type="dcterms:W3CDTF">2023-12-14T02:17:49Z</dcterms:created>
  <dcterms:modified xsi:type="dcterms:W3CDTF">2023-12-15T07:11:08Z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0x0101005E7D8BE2BED1A94A93047F7014E5CD7B</vt:lpwstr>
  </property>
</Properties>
</file>